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 id="263" r:id="rId25"/>
  </p:sldIdLst>
  <p:sldSz cx="18288000" cy="10287000"/>
  <p:notesSz cx="6858000" cy="9144000"/>
  <p:embeddedFontLst>
    <p:embeddedFont>
      <p:font typeface="Aileron Thin" charset="1" panose="00000300000000000000"/>
      <p:regular r:id="rId6"/>
    </p:embeddedFont>
    <p:embeddedFont>
      <p:font typeface="Aileron Thin Bold" charset="1" panose="00000400000000000000"/>
      <p:regular r:id="rId7"/>
    </p:embeddedFont>
    <p:embeddedFont>
      <p:font typeface="Aileron Thin Italics" charset="1" panose="00000300000000000000"/>
      <p:regular r:id="rId8"/>
    </p:embeddedFont>
    <p:embeddedFont>
      <p:font typeface="Aileron Thin Bold Italics" charset="1" panose="00000400000000000000"/>
      <p:regular r:id="rId9"/>
    </p:embeddedFont>
    <p:embeddedFont>
      <p:font typeface="Aileron Regular" charset="1" panose="00000500000000000000"/>
      <p:regular r:id="rId10"/>
    </p:embeddedFont>
    <p:embeddedFont>
      <p:font typeface="Aileron Regular Bold" charset="1" panose="00000800000000000000"/>
      <p:regular r:id="rId11"/>
    </p:embeddedFont>
    <p:embeddedFont>
      <p:font typeface="Aileron Regular Italics" charset="1" panose="00000500000000000000"/>
      <p:regular r:id="rId12"/>
    </p:embeddedFont>
    <p:embeddedFont>
      <p:font typeface="Aileron Regular Bold Italics" charset="1" panose="00000800000000000000"/>
      <p:regular r:id="rId13"/>
    </p:embeddedFont>
    <p:embeddedFont>
      <p:font typeface="Arimo" charset="1" panose="020B0604020202020204"/>
      <p:regular r:id="rId14"/>
    </p:embeddedFont>
    <p:embeddedFont>
      <p:font typeface="Arimo Bold" charset="1" panose="020B0704020202020204"/>
      <p:regular r:id="rId15"/>
    </p:embeddedFont>
    <p:embeddedFont>
      <p:font typeface="Arimo Italics" charset="1" panose="020B0604020202090204"/>
      <p:regular r:id="rId16"/>
    </p:embeddedFont>
    <p:embeddedFont>
      <p:font typeface="Arimo Bold Italics" charset="1" panose="020B0704020202090204"/>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25" Target="slides/slide8.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 Id="rId8" Target="../media/image8.png" Type="http://schemas.openxmlformats.org/officeDocument/2006/relationships/image"/><Relationship Id="rId9" Target="../media/image9.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blipFill>
          <a:blip r:embed="rId2">
            <a:alphaModFix amt="16000"/>
          </a:blip>
          <a:srcRect l="0" t="7865" r="0" b="7865"/>
          <a:stretch>
            <a:fillRect/>
          </a:stretch>
        </a:blipFill>
      </p:bgPr>
    </p:bg>
    <p:spTree>
      <p:nvGrpSpPr>
        <p:cNvPr id="1" name=""/>
        <p:cNvGrpSpPr/>
        <p:nvPr/>
      </p:nvGrpSpPr>
      <p:grpSpPr>
        <a:xfrm>
          <a:off x="0" y="0"/>
          <a:ext cx="0" cy="0"/>
          <a:chOff x="0" y="0"/>
          <a:chExt cx="0" cy="0"/>
        </a:xfrm>
      </p:grpSpPr>
      <p:sp>
        <p:nvSpPr>
          <p:cNvPr name="TextBox 2" id="2"/>
          <p:cNvSpPr txBox="true"/>
          <p:nvPr/>
        </p:nvSpPr>
        <p:spPr>
          <a:xfrm rot="0">
            <a:off x="3807083" y="2667922"/>
            <a:ext cx="10673835" cy="2309200"/>
          </a:xfrm>
          <a:prstGeom prst="rect">
            <a:avLst/>
          </a:prstGeom>
        </p:spPr>
        <p:txBody>
          <a:bodyPr anchor="t" rtlCol="false" tIns="0" lIns="0" bIns="0" rIns="0">
            <a:spAutoFit/>
          </a:bodyPr>
          <a:lstStyle/>
          <a:p>
            <a:pPr algn="ctr">
              <a:lnSpc>
                <a:spcPts val="9015"/>
              </a:lnSpc>
            </a:pPr>
            <a:r>
              <a:rPr lang="en-US" sz="8270" spc="388">
                <a:solidFill>
                  <a:srgbClr val="000000"/>
                </a:solidFill>
                <a:latin typeface="Aileron Regular Bold"/>
              </a:rPr>
              <a:t>Multiplayer Online Game Server </a:t>
            </a:r>
          </a:p>
        </p:txBody>
      </p:sp>
      <p:sp>
        <p:nvSpPr>
          <p:cNvPr name="TextBox 3" id="3"/>
          <p:cNvSpPr txBox="true"/>
          <p:nvPr/>
        </p:nvSpPr>
        <p:spPr>
          <a:xfrm rot="0">
            <a:off x="1028700" y="8300543"/>
            <a:ext cx="3413104" cy="1147336"/>
          </a:xfrm>
          <a:prstGeom prst="rect">
            <a:avLst/>
          </a:prstGeom>
        </p:spPr>
        <p:txBody>
          <a:bodyPr anchor="t" rtlCol="false" tIns="0" lIns="0" bIns="0" rIns="0">
            <a:spAutoFit/>
          </a:bodyPr>
          <a:lstStyle/>
          <a:p>
            <a:pPr>
              <a:lnSpc>
                <a:spcPts val="2999"/>
              </a:lnSpc>
            </a:pPr>
            <a:r>
              <a:rPr lang="en-US" sz="2751" spc="222">
                <a:solidFill>
                  <a:srgbClr val="000000"/>
                </a:solidFill>
                <a:latin typeface="Aileron Thin Bold"/>
              </a:rPr>
              <a:t>Muhammad Daffa </a:t>
            </a:r>
          </a:p>
          <a:p>
            <a:pPr>
              <a:lnSpc>
                <a:spcPts val="2999"/>
              </a:lnSpc>
            </a:pPr>
            <a:r>
              <a:rPr lang="en-US" sz="2751" spc="222">
                <a:solidFill>
                  <a:srgbClr val="000000"/>
                </a:solidFill>
                <a:latin typeface="Aileron Thin Bold"/>
              </a:rPr>
              <a:t>Regenta S </a:t>
            </a:r>
          </a:p>
          <a:p>
            <a:pPr>
              <a:lnSpc>
                <a:spcPts val="2999"/>
              </a:lnSpc>
            </a:pPr>
            <a:r>
              <a:rPr lang="en-US" sz="2751" spc="222">
                <a:solidFill>
                  <a:srgbClr val="000000"/>
                </a:solidFill>
                <a:latin typeface="Aileron Thin Bold"/>
              </a:rPr>
              <a:t>(1301184291)</a:t>
            </a:r>
          </a:p>
        </p:txBody>
      </p:sp>
      <p:sp>
        <p:nvSpPr>
          <p:cNvPr name="AutoShape 4" id="4"/>
          <p:cNvSpPr/>
          <p:nvPr/>
        </p:nvSpPr>
        <p:spPr>
          <a:xfrm rot="5400000">
            <a:off x="8503531" y="6097751"/>
            <a:ext cx="1234123" cy="46815"/>
          </a:xfrm>
          <a:prstGeom prst="rect">
            <a:avLst/>
          </a:prstGeom>
          <a:solidFill>
            <a:srgbClr val="000000"/>
          </a:solidFill>
        </p:spPr>
      </p:sp>
      <p:sp>
        <p:nvSpPr>
          <p:cNvPr name="TextBox 5" id="5"/>
          <p:cNvSpPr txBox="true"/>
          <p:nvPr/>
        </p:nvSpPr>
        <p:spPr>
          <a:xfrm rot="0">
            <a:off x="5392997" y="8490121"/>
            <a:ext cx="2812394" cy="768179"/>
          </a:xfrm>
          <a:prstGeom prst="rect">
            <a:avLst/>
          </a:prstGeom>
        </p:spPr>
        <p:txBody>
          <a:bodyPr anchor="t" rtlCol="false" tIns="0" lIns="0" bIns="0" rIns="0">
            <a:spAutoFit/>
          </a:bodyPr>
          <a:lstStyle/>
          <a:p>
            <a:pPr>
              <a:lnSpc>
                <a:spcPts val="2999"/>
              </a:lnSpc>
            </a:pPr>
            <a:r>
              <a:rPr lang="en-US" sz="2751" spc="222">
                <a:solidFill>
                  <a:srgbClr val="000000"/>
                </a:solidFill>
                <a:latin typeface="Aileron Thin Bold"/>
              </a:rPr>
              <a:t>M. Naufal Rizky</a:t>
            </a:r>
          </a:p>
          <a:p>
            <a:pPr>
              <a:lnSpc>
                <a:spcPts val="2999"/>
              </a:lnSpc>
            </a:pPr>
            <a:r>
              <a:rPr lang="en-US" sz="2751" spc="222">
                <a:solidFill>
                  <a:srgbClr val="000000"/>
                </a:solidFill>
                <a:latin typeface="Aileron Thin Bold"/>
              </a:rPr>
              <a:t>(1301184255)</a:t>
            </a:r>
          </a:p>
        </p:txBody>
      </p:sp>
      <p:sp>
        <p:nvSpPr>
          <p:cNvPr name="TextBox 6" id="6"/>
          <p:cNvSpPr txBox="true"/>
          <p:nvPr/>
        </p:nvSpPr>
        <p:spPr>
          <a:xfrm rot="0">
            <a:off x="14480917" y="8300543"/>
            <a:ext cx="3338015" cy="1147336"/>
          </a:xfrm>
          <a:prstGeom prst="rect">
            <a:avLst/>
          </a:prstGeom>
        </p:spPr>
        <p:txBody>
          <a:bodyPr anchor="t" rtlCol="false" tIns="0" lIns="0" bIns="0" rIns="0">
            <a:spAutoFit/>
          </a:bodyPr>
          <a:lstStyle/>
          <a:p>
            <a:pPr>
              <a:lnSpc>
                <a:spcPts val="2999"/>
              </a:lnSpc>
            </a:pPr>
            <a:r>
              <a:rPr lang="en-US" sz="2751" spc="222">
                <a:solidFill>
                  <a:srgbClr val="000000"/>
                </a:solidFill>
                <a:latin typeface="Aileron Thin Bold"/>
              </a:rPr>
              <a:t>Imaduddin Muhammad Fadhil</a:t>
            </a:r>
          </a:p>
          <a:p>
            <a:pPr>
              <a:lnSpc>
                <a:spcPts val="2999"/>
              </a:lnSpc>
            </a:pPr>
            <a:r>
              <a:rPr lang="en-US" sz="2751" spc="222">
                <a:solidFill>
                  <a:srgbClr val="000000"/>
                </a:solidFill>
                <a:latin typeface="Aileron Thin Bold"/>
              </a:rPr>
              <a:t>(1301184115)</a:t>
            </a:r>
          </a:p>
        </p:txBody>
      </p:sp>
      <p:sp>
        <p:nvSpPr>
          <p:cNvPr name="TextBox 7" id="7"/>
          <p:cNvSpPr txBox="true"/>
          <p:nvPr/>
        </p:nvSpPr>
        <p:spPr>
          <a:xfrm rot="0">
            <a:off x="10039339" y="8300543"/>
            <a:ext cx="3338015" cy="1147336"/>
          </a:xfrm>
          <a:prstGeom prst="rect">
            <a:avLst/>
          </a:prstGeom>
        </p:spPr>
        <p:txBody>
          <a:bodyPr anchor="t" rtlCol="false" tIns="0" lIns="0" bIns="0" rIns="0">
            <a:spAutoFit/>
          </a:bodyPr>
          <a:lstStyle/>
          <a:p>
            <a:pPr>
              <a:lnSpc>
                <a:spcPts val="2999"/>
              </a:lnSpc>
            </a:pPr>
            <a:r>
              <a:rPr lang="en-US" sz="2751" spc="222">
                <a:solidFill>
                  <a:srgbClr val="000000"/>
                </a:solidFill>
                <a:latin typeface="Aileron Thin Bold"/>
              </a:rPr>
              <a:t>Hadi Dharma Nusantara</a:t>
            </a:r>
          </a:p>
          <a:p>
            <a:pPr>
              <a:lnSpc>
                <a:spcPts val="2999"/>
              </a:lnSpc>
            </a:pPr>
            <a:r>
              <a:rPr lang="en-US" sz="2751" spc="222">
                <a:solidFill>
                  <a:srgbClr val="000000"/>
                </a:solidFill>
                <a:latin typeface="Aileron Thin Bold"/>
              </a:rPr>
              <a:t>(1301180360)</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453529"/>
            <a:ext cx="8907535" cy="753036"/>
          </a:xfrm>
          <a:prstGeom prst="rect">
            <a:avLst/>
          </a:prstGeom>
        </p:spPr>
        <p:txBody>
          <a:bodyPr anchor="t" rtlCol="false" tIns="0" lIns="0" bIns="0" rIns="0">
            <a:spAutoFit/>
          </a:bodyPr>
          <a:lstStyle/>
          <a:p>
            <a:pPr>
              <a:lnSpc>
                <a:spcPts val="5799"/>
              </a:lnSpc>
            </a:pPr>
            <a:r>
              <a:rPr lang="en-US" sz="5320" spc="250">
                <a:solidFill>
                  <a:srgbClr val="000000"/>
                </a:solidFill>
                <a:latin typeface="Aileron Regular Bold"/>
              </a:rPr>
              <a:t> Outline</a:t>
            </a:r>
          </a:p>
        </p:txBody>
      </p:sp>
      <p:pic>
        <p:nvPicPr>
          <p:cNvPr name="Picture 3" id="3"/>
          <p:cNvPicPr>
            <a:picLocks noChangeAspect="true"/>
          </p:cNvPicPr>
          <p:nvPr/>
        </p:nvPicPr>
        <p:blipFill>
          <a:blip r:embed="rId2">
            <a:alphaModFix amt="31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4199042" y="4499621"/>
            <a:ext cx="1143920" cy="978051"/>
          </a:xfrm>
          <a:prstGeom prst="rect">
            <a:avLst/>
          </a:prstGeom>
        </p:spPr>
      </p:pic>
      <p:pic>
        <p:nvPicPr>
          <p:cNvPr name="Picture 4" id="4"/>
          <p:cNvPicPr>
            <a:picLocks noChangeAspect="true"/>
          </p:cNvPicPr>
          <p:nvPr/>
        </p:nvPicPr>
        <p:blipFill>
          <a:blip r:embed="rId4">
            <a:alphaModFix amt="31999"/>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5917738" y="4270934"/>
            <a:ext cx="889862" cy="1140849"/>
          </a:xfrm>
          <a:prstGeom prst="rect">
            <a:avLst/>
          </a:prstGeom>
        </p:spPr>
      </p:pic>
      <p:pic>
        <p:nvPicPr>
          <p:cNvPr name="Picture 5" id="5"/>
          <p:cNvPicPr>
            <a:picLocks noChangeAspect="true"/>
          </p:cNvPicPr>
          <p:nvPr/>
        </p:nvPicPr>
        <p:blipFill>
          <a:blip r:embed="rId6">
            <a:alphaModFix amt="31999"/>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0151180" y="4565511"/>
            <a:ext cx="1113515" cy="846272"/>
          </a:xfrm>
          <a:prstGeom prst="rect">
            <a:avLst/>
          </a:prstGeom>
        </p:spPr>
      </p:pic>
      <p:pic>
        <p:nvPicPr>
          <p:cNvPr name="Picture 6" id="6"/>
          <p:cNvPicPr>
            <a:picLocks noChangeAspect="true"/>
          </p:cNvPicPr>
          <p:nvPr/>
        </p:nvPicPr>
        <p:blipFill>
          <a:blip r:embed="rId8">
            <a:alphaModFix amt="31999"/>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841803" y="4270934"/>
            <a:ext cx="929792" cy="1140849"/>
          </a:xfrm>
          <a:prstGeom prst="rect">
            <a:avLst/>
          </a:prstGeom>
        </p:spPr>
      </p:pic>
      <p:grpSp>
        <p:nvGrpSpPr>
          <p:cNvPr name="Group 7" id="7"/>
          <p:cNvGrpSpPr/>
          <p:nvPr/>
        </p:nvGrpSpPr>
        <p:grpSpPr>
          <a:xfrm rot="0">
            <a:off x="1841803" y="6161050"/>
            <a:ext cx="2514673" cy="1421717"/>
            <a:chOff x="0" y="0"/>
            <a:chExt cx="3352897" cy="1895622"/>
          </a:xfrm>
        </p:grpSpPr>
        <p:sp>
          <p:nvSpPr>
            <p:cNvPr name="TextBox 8" id="8"/>
            <p:cNvSpPr txBox="true"/>
            <p:nvPr/>
          </p:nvSpPr>
          <p:spPr>
            <a:xfrm rot="0">
              <a:off x="0" y="617411"/>
              <a:ext cx="3352897" cy="1278211"/>
            </a:xfrm>
            <a:prstGeom prst="rect">
              <a:avLst/>
            </a:prstGeom>
          </p:spPr>
          <p:txBody>
            <a:bodyPr anchor="t" rtlCol="false" tIns="0" lIns="0" bIns="0" rIns="0">
              <a:spAutoFit/>
            </a:bodyPr>
            <a:lstStyle/>
            <a:p>
              <a:pPr>
                <a:lnSpc>
                  <a:spcPts val="2577"/>
                </a:lnSpc>
              </a:pPr>
              <a:r>
                <a:rPr lang="en-US" sz="1840" spc="36">
                  <a:solidFill>
                    <a:srgbClr val="000000"/>
                  </a:solidFill>
                  <a:latin typeface="Aileron Regular"/>
                </a:rPr>
                <a:t>Latar belakang masalah dari topik yang diambil </a:t>
              </a:r>
            </a:p>
          </p:txBody>
        </p:sp>
        <p:sp>
          <p:nvSpPr>
            <p:cNvPr name="TextBox 9" id="9"/>
            <p:cNvSpPr txBox="true"/>
            <p:nvPr/>
          </p:nvSpPr>
          <p:spPr>
            <a:xfrm rot="0">
              <a:off x="0" y="-9525"/>
              <a:ext cx="3352897" cy="523875"/>
            </a:xfrm>
            <a:prstGeom prst="rect">
              <a:avLst/>
            </a:prstGeom>
          </p:spPr>
          <p:txBody>
            <a:bodyPr anchor="t" rtlCol="false" tIns="0" lIns="0" bIns="0" rIns="0">
              <a:spAutoFit/>
            </a:bodyPr>
            <a:lstStyle/>
            <a:p>
              <a:pPr>
                <a:lnSpc>
                  <a:spcPts val="3059"/>
                </a:lnSpc>
              </a:pPr>
              <a:r>
                <a:rPr lang="en-US" sz="2549" spc="94">
                  <a:solidFill>
                    <a:srgbClr val="000000"/>
                  </a:solidFill>
                  <a:latin typeface="Aileron Regular Bold"/>
                </a:rPr>
                <a:t>Pendahuluan </a:t>
              </a:r>
            </a:p>
          </p:txBody>
        </p:sp>
      </p:grpSp>
      <p:grpSp>
        <p:nvGrpSpPr>
          <p:cNvPr name="Group 10" id="10"/>
          <p:cNvGrpSpPr/>
          <p:nvPr/>
        </p:nvGrpSpPr>
        <p:grpSpPr>
          <a:xfrm rot="0">
            <a:off x="14085626" y="6353931"/>
            <a:ext cx="2514673" cy="1421717"/>
            <a:chOff x="0" y="0"/>
            <a:chExt cx="3352897" cy="1895622"/>
          </a:xfrm>
        </p:grpSpPr>
        <p:sp>
          <p:nvSpPr>
            <p:cNvPr name="TextBox 11" id="11"/>
            <p:cNvSpPr txBox="true"/>
            <p:nvPr/>
          </p:nvSpPr>
          <p:spPr>
            <a:xfrm rot="0">
              <a:off x="0" y="617411"/>
              <a:ext cx="3352897" cy="1278211"/>
            </a:xfrm>
            <a:prstGeom prst="rect">
              <a:avLst/>
            </a:prstGeom>
          </p:spPr>
          <p:txBody>
            <a:bodyPr anchor="t" rtlCol="false" tIns="0" lIns="0" bIns="0" rIns="0">
              <a:spAutoFit/>
            </a:bodyPr>
            <a:lstStyle/>
            <a:p>
              <a:pPr>
                <a:lnSpc>
                  <a:spcPts val="2577"/>
                </a:lnSpc>
              </a:pPr>
              <a:r>
                <a:rPr lang="en-US" sz="1840" spc="36">
                  <a:solidFill>
                    <a:srgbClr val="000000"/>
                  </a:solidFill>
                  <a:latin typeface="Aileron Regular"/>
                </a:rPr>
                <a:t>Penerapan setelah pemilihan metode dalam analisis. </a:t>
              </a:r>
            </a:p>
          </p:txBody>
        </p:sp>
        <p:sp>
          <p:nvSpPr>
            <p:cNvPr name="TextBox 12" id="12"/>
            <p:cNvSpPr txBox="true"/>
            <p:nvPr/>
          </p:nvSpPr>
          <p:spPr>
            <a:xfrm rot="0">
              <a:off x="0" y="-9525"/>
              <a:ext cx="3352897" cy="523875"/>
            </a:xfrm>
            <a:prstGeom prst="rect">
              <a:avLst/>
            </a:prstGeom>
          </p:spPr>
          <p:txBody>
            <a:bodyPr anchor="t" rtlCol="false" tIns="0" lIns="0" bIns="0" rIns="0">
              <a:spAutoFit/>
            </a:bodyPr>
            <a:lstStyle/>
            <a:p>
              <a:pPr>
                <a:lnSpc>
                  <a:spcPts val="3059"/>
                </a:lnSpc>
              </a:pPr>
              <a:r>
                <a:rPr lang="en-US" sz="2549" spc="94">
                  <a:solidFill>
                    <a:srgbClr val="000000"/>
                  </a:solidFill>
                  <a:latin typeface="Aileron Regular Bold"/>
                </a:rPr>
                <a:t>Implementasi</a:t>
              </a:r>
            </a:p>
          </p:txBody>
        </p:sp>
      </p:grpSp>
      <p:grpSp>
        <p:nvGrpSpPr>
          <p:cNvPr name="Group 13" id="13"/>
          <p:cNvGrpSpPr/>
          <p:nvPr/>
        </p:nvGrpSpPr>
        <p:grpSpPr>
          <a:xfrm rot="0">
            <a:off x="5917738" y="6161050"/>
            <a:ext cx="2514673" cy="1747329"/>
            <a:chOff x="0" y="0"/>
            <a:chExt cx="3352897" cy="2329772"/>
          </a:xfrm>
        </p:grpSpPr>
        <p:sp>
          <p:nvSpPr>
            <p:cNvPr name="TextBox 14" id="14"/>
            <p:cNvSpPr txBox="true"/>
            <p:nvPr/>
          </p:nvSpPr>
          <p:spPr>
            <a:xfrm rot="0">
              <a:off x="0" y="617411"/>
              <a:ext cx="3352897" cy="1712362"/>
            </a:xfrm>
            <a:prstGeom prst="rect">
              <a:avLst/>
            </a:prstGeom>
          </p:spPr>
          <p:txBody>
            <a:bodyPr anchor="t" rtlCol="false" tIns="0" lIns="0" bIns="0" rIns="0">
              <a:spAutoFit/>
            </a:bodyPr>
            <a:lstStyle/>
            <a:p>
              <a:pPr>
                <a:lnSpc>
                  <a:spcPts val="2577"/>
                </a:lnSpc>
              </a:pPr>
              <a:r>
                <a:rPr lang="en-US" sz="1840" spc="36">
                  <a:solidFill>
                    <a:srgbClr val="000000"/>
                  </a:solidFill>
                  <a:latin typeface="Aileron Regular"/>
                </a:rPr>
                <a:t>Persiapan dan Pemilihan metode yang optimal untuk implementasi </a:t>
              </a:r>
            </a:p>
          </p:txBody>
        </p:sp>
        <p:sp>
          <p:nvSpPr>
            <p:cNvPr name="TextBox 15" id="15"/>
            <p:cNvSpPr txBox="true"/>
            <p:nvPr/>
          </p:nvSpPr>
          <p:spPr>
            <a:xfrm rot="0">
              <a:off x="0" y="-9525"/>
              <a:ext cx="3352897" cy="523875"/>
            </a:xfrm>
            <a:prstGeom prst="rect">
              <a:avLst/>
            </a:prstGeom>
          </p:spPr>
          <p:txBody>
            <a:bodyPr anchor="t" rtlCol="false" tIns="0" lIns="0" bIns="0" rIns="0">
              <a:spAutoFit/>
            </a:bodyPr>
            <a:lstStyle/>
            <a:p>
              <a:pPr>
                <a:lnSpc>
                  <a:spcPts val="3059"/>
                </a:lnSpc>
              </a:pPr>
              <a:r>
                <a:rPr lang="en-US" sz="2549" spc="94">
                  <a:solidFill>
                    <a:srgbClr val="000000"/>
                  </a:solidFill>
                  <a:latin typeface="Aileron Regular Bold"/>
                </a:rPr>
                <a:t>Analisis</a:t>
              </a:r>
            </a:p>
          </p:txBody>
        </p:sp>
      </p:grpSp>
      <p:grpSp>
        <p:nvGrpSpPr>
          <p:cNvPr name="Group 16" id="16"/>
          <p:cNvGrpSpPr/>
          <p:nvPr/>
        </p:nvGrpSpPr>
        <p:grpSpPr>
          <a:xfrm rot="0">
            <a:off x="9936235" y="6161050"/>
            <a:ext cx="2514673" cy="1747329"/>
            <a:chOff x="0" y="0"/>
            <a:chExt cx="3352897" cy="2329772"/>
          </a:xfrm>
        </p:grpSpPr>
        <p:sp>
          <p:nvSpPr>
            <p:cNvPr name="TextBox 17" id="17"/>
            <p:cNvSpPr txBox="true"/>
            <p:nvPr/>
          </p:nvSpPr>
          <p:spPr>
            <a:xfrm rot="0">
              <a:off x="0" y="617411"/>
              <a:ext cx="3352897" cy="1712362"/>
            </a:xfrm>
            <a:prstGeom prst="rect">
              <a:avLst/>
            </a:prstGeom>
          </p:spPr>
          <p:txBody>
            <a:bodyPr anchor="t" rtlCol="false" tIns="0" lIns="0" bIns="0" rIns="0">
              <a:spAutoFit/>
            </a:bodyPr>
            <a:lstStyle/>
            <a:p>
              <a:pPr>
                <a:lnSpc>
                  <a:spcPts val="2577"/>
                </a:lnSpc>
              </a:pPr>
              <a:r>
                <a:rPr lang="en-US" sz="1840" spc="36">
                  <a:solidFill>
                    <a:srgbClr val="000000"/>
                  </a:solidFill>
                  <a:latin typeface="Aileron Regular"/>
                </a:rPr>
                <a:t>Penjelasan arsitektur dan jaringan dan alur proses dalam perancagan aplikasi </a:t>
              </a:r>
            </a:p>
          </p:txBody>
        </p:sp>
        <p:sp>
          <p:nvSpPr>
            <p:cNvPr name="TextBox 18" id="18"/>
            <p:cNvSpPr txBox="true"/>
            <p:nvPr/>
          </p:nvSpPr>
          <p:spPr>
            <a:xfrm rot="0">
              <a:off x="0" y="-9525"/>
              <a:ext cx="3352897" cy="523875"/>
            </a:xfrm>
            <a:prstGeom prst="rect">
              <a:avLst/>
            </a:prstGeom>
          </p:spPr>
          <p:txBody>
            <a:bodyPr anchor="t" rtlCol="false" tIns="0" lIns="0" bIns="0" rIns="0">
              <a:spAutoFit/>
            </a:bodyPr>
            <a:lstStyle/>
            <a:p>
              <a:pPr>
                <a:lnSpc>
                  <a:spcPts val="3059"/>
                </a:lnSpc>
              </a:pPr>
              <a:r>
                <a:rPr lang="en-US" sz="2549" spc="94">
                  <a:solidFill>
                    <a:srgbClr val="000000"/>
                  </a:solidFill>
                  <a:latin typeface="Aileron Regular Bold"/>
                </a:rPr>
                <a:t>Perancangan</a:t>
              </a:r>
            </a:p>
          </p:txBody>
        </p:sp>
      </p:grpSp>
      <p:sp>
        <p:nvSpPr>
          <p:cNvPr name="AutoShape 19" id="19"/>
          <p:cNvSpPr/>
          <p:nvPr/>
        </p:nvSpPr>
        <p:spPr>
          <a:xfrm rot="0">
            <a:off x="10180430" y="1758394"/>
            <a:ext cx="2418060" cy="43078"/>
          </a:xfrm>
          <a:prstGeom prst="rect">
            <a:avLst/>
          </a:prstGeom>
          <a:solidFill>
            <a:srgbClr val="000000"/>
          </a:solid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9069" t="17058" r="0" b="41215"/>
          <a:stretch>
            <a:fillRect/>
          </a:stretch>
        </p:blipFill>
        <p:spPr>
          <a:xfrm flipH="false" flipV="false" rot="0">
            <a:off x="7284083" y="-838145"/>
            <a:ext cx="11359660" cy="5212055"/>
          </a:xfrm>
          <a:prstGeom prst="rect">
            <a:avLst/>
          </a:prstGeom>
        </p:spPr>
      </p:pic>
      <p:sp>
        <p:nvSpPr>
          <p:cNvPr name="TextBox 3" id="3"/>
          <p:cNvSpPr txBox="true"/>
          <p:nvPr/>
        </p:nvSpPr>
        <p:spPr>
          <a:xfrm rot="0">
            <a:off x="2100308" y="6464792"/>
            <a:ext cx="3240098" cy="1038225"/>
          </a:xfrm>
          <a:prstGeom prst="rect">
            <a:avLst/>
          </a:prstGeom>
        </p:spPr>
        <p:txBody>
          <a:bodyPr anchor="t" rtlCol="false" tIns="0" lIns="0" bIns="0" rIns="0">
            <a:spAutoFit/>
          </a:bodyPr>
          <a:lstStyle/>
          <a:p>
            <a:pPr>
              <a:lnSpc>
                <a:spcPts val="4079"/>
              </a:lnSpc>
            </a:pPr>
            <a:r>
              <a:rPr lang="en-US" sz="3400" spc="125">
                <a:solidFill>
                  <a:srgbClr val="000000"/>
                </a:solidFill>
                <a:latin typeface="Aileron Regular Bold"/>
              </a:rPr>
              <a:t>Multiplayer Games Online</a:t>
            </a:r>
          </a:p>
        </p:txBody>
      </p:sp>
      <p:sp>
        <p:nvSpPr>
          <p:cNvPr name="TextBox 4" id="4"/>
          <p:cNvSpPr txBox="true"/>
          <p:nvPr/>
        </p:nvSpPr>
        <p:spPr>
          <a:xfrm rot="0">
            <a:off x="8560062" y="5816457"/>
            <a:ext cx="7816985" cy="2306320"/>
          </a:xfrm>
          <a:prstGeom prst="rect">
            <a:avLst/>
          </a:prstGeom>
        </p:spPr>
        <p:txBody>
          <a:bodyPr anchor="t" rtlCol="false" tIns="0" lIns="0" bIns="0" rIns="0">
            <a:spAutoFit/>
          </a:bodyPr>
          <a:lstStyle/>
          <a:p>
            <a:pPr>
              <a:lnSpc>
                <a:spcPts val="3079"/>
              </a:lnSpc>
            </a:pPr>
            <a:r>
              <a:rPr lang="en-US" sz="2200" spc="43">
                <a:solidFill>
                  <a:srgbClr val="000000"/>
                </a:solidFill>
                <a:latin typeface="Aileron Regular"/>
              </a:rPr>
              <a:t>Games online adalah games jenis permainan komputer yang memanfaatkan jaringan internet dan sejenisnya seperti modem dan koneksi kabel.  Namun dalam pengembangan nya, sebuah game multiplayer memerlukan suatu penerapan dibeberapa pemain yang memainkan game tersebut.</a:t>
            </a:r>
          </a:p>
        </p:txBody>
      </p:sp>
      <p:sp>
        <p:nvSpPr>
          <p:cNvPr name="AutoShape 5" id="5"/>
          <p:cNvSpPr/>
          <p:nvPr/>
        </p:nvSpPr>
        <p:spPr>
          <a:xfrm rot="0">
            <a:off x="6026674" y="6945589"/>
            <a:ext cx="1611845" cy="43078"/>
          </a:xfrm>
          <a:prstGeom prst="rect">
            <a:avLst/>
          </a:prstGeom>
          <a:solidFill>
            <a:srgbClr val="000000"/>
          </a:solidFill>
        </p:spPr>
      </p:sp>
      <p:sp>
        <p:nvSpPr>
          <p:cNvPr name="TextBox 6" id="6"/>
          <p:cNvSpPr txBox="true"/>
          <p:nvPr/>
        </p:nvSpPr>
        <p:spPr>
          <a:xfrm rot="0">
            <a:off x="1028700" y="1339830"/>
            <a:ext cx="5803897" cy="1765602"/>
          </a:xfrm>
          <a:prstGeom prst="rect">
            <a:avLst/>
          </a:prstGeom>
        </p:spPr>
        <p:txBody>
          <a:bodyPr anchor="t" rtlCol="false" tIns="0" lIns="0" bIns="0" rIns="0">
            <a:spAutoFit/>
          </a:bodyPr>
          <a:lstStyle/>
          <a:p>
            <a:pPr>
              <a:lnSpc>
                <a:spcPts val="6892"/>
              </a:lnSpc>
            </a:pPr>
            <a:r>
              <a:rPr lang="en-US" sz="6323" spc="297">
                <a:solidFill>
                  <a:srgbClr val="000000"/>
                </a:solidFill>
                <a:latin typeface="Aileron Regular Bold"/>
              </a:rPr>
              <a:t>No. 1</a:t>
            </a:r>
          </a:p>
          <a:p>
            <a:pPr>
              <a:lnSpc>
                <a:spcPts val="6892"/>
              </a:lnSpc>
            </a:pPr>
            <a:r>
              <a:rPr lang="en-US" sz="6323" spc="297">
                <a:solidFill>
                  <a:srgbClr val="000000"/>
                </a:solidFill>
                <a:latin typeface="Aileron Regular Bold"/>
              </a:rPr>
              <a:t>Pendahuluan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9069" t="17058" r="0" b="41215"/>
          <a:stretch>
            <a:fillRect/>
          </a:stretch>
        </p:blipFill>
        <p:spPr>
          <a:xfrm flipH="false" flipV="false" rot="0">
            <a:off x="7284083" y="-838145"/>
            <a:ext cx="11359660" cy="5212055"/>
          </a:xfrm>
          <a:prstGeom prst="rect">
            <a:avLst/>
          </a:prstGeom>
        </p:spPr>
      </p:pic>
      <p:sp>
        <p:nvSpPr>
          <p:cNvPr name="TextBox 3" id="3"/>
          <p:cNvSpPr txBox="true"/>
          <p:nvPr/>
        </p:nvSpPr>
        <p:spPr>
          <a:xfrm rot="0">
            <a:off x="2137852" y="6464792"/>
            <a:ext cx="3202554" cy="1038225"/>
          </a:xfrm>
          <a:prstGeom prst="rect">
            <a:avLst/>
          </a:prstGeom>
        </p:spPr>
        <p:txBody>
          <a:bodyPr anchor="t" rtlCol="false" tIns="0" lIns="0" bIns="0" rIns="0">
            <a:spAutoFit/>
          </a:bodyPr>
          <a:lstStyle/>
          <a:p>
            <a:pPr>
              <a:lnSpc>
                <a:spcPts val="4079"/>
              </a:lnSpc>
            </a:pPr>
            <a:r>
              <a:rPr lang="en-US" sz="3400" spc="125">
                <a:solidFill>
                  <a:srgbClr val="000000"/>
                </a:solidFill>
                <a:latin typeface="Aileron Regular Bold"/>
              </a:rPr>
              <a:t>Multiplayer Games Online</a:t>
            </a:r>
          </a:p>
        </p:txBody>
      </p:sp>
      <p:sp>
        <p:nvSpPr>
          <p:cNvPr name="TextBox 4" id="4"/>
          <p:cNvSpPr txBox="true"/>
          <p:nvPr/>
        </p:nvSpPr>
        <p:spPr>
          <a:xfrm rot="0">
            <a:off x="8560062" y="6010131"/>
            <a:ext cx="7816985" cy="1918970"/>
          </a:xfrm>
          <a:prstGeom prst="rect">
            <a:avLst/>
          </a:prstGeom>
        </p:spPr>
        <p:txBody>
          <a:bodyPr anchor="t" rtlCol="false" tIns="0" lIns="0" bIns="0" rIns="0">
            <a:spAutoFit/>
          </a:bodyPr>
          <a:lstStyle/>
          <a:p>
            <a:pPr>
              <a:lnSpc>
                <a:spcPts val="3079"/>
              </a:lnSpc>
            </a:pPr>
            <a:r>
              <a:rPr lang="en-US" sz="2200" spc="43">
                <a:solidFill>
                  <a:srgbClr val="000000"/>
                </a:solidFill>
                <a:latin typeface="Aileron Regular"/>
              </a:rPr>
              <a:t>Topik yang di ambil adalah Multiplayer Onliine Game sederhana dengan membuat server beserta client agar pemain bisa memainkan game secara bersamaan. Kami membuat game Rock Paper Scissors (Gunting, Kertas, Batu)</a:t>
            </a:r>
          </a:p>
          <a:p>
            <a:pPr>
              <a:lnSpc>
                <a:spcPts val="3079"/>
              </a:lnSpc>
            </a:pPr>
          </a:p>
        </p:txBody>
      </p:sp>
      <p:sp>
        <p:nvSpPr>
          <p:cNvPr name="AutoShape 5" id="5"/>
          <p:cNvSpPr/>
          <p:nvPr/>
        </p:nvSpPr>
        <p:spPr>
          <a:xfrm rot="0">
            <a:off x="6026674" y="6945589"/>
            <a:ext cx="1611845" cy="43078"/>
          </a:xfrm>
          <a:prstGeom prst="rect">
            <a:avLst/>
          </a:prstGeom>
          <a:solidFill>
            <a:srgbClr val="000000"/>
          </a:solidFill>
        </p:spPr>
      </p:sp>
      <p:sp>
        <p:nvSpPr>
          <p:cNvPr name="TextBox 6" id="6"/>
          <p:cNvSpPr txBox="true"/>
          <p:nvPr/>
        </p:nvSpPr>
        <p:spPr>
          <a:xfrm rot="0">
            <a:off x="1028700" y="1339830"/>
            <a:ext cx="5803897" cy="1765602"/>
          </a:xfrm>
          <a:prstGeom prst="rect">
            <a:avLst/>
          </a:prstGeom>
        </p:spPr>
        <p:txBody>
          <a:bodyPr anchor="t" rtlCol="false" tIns="0" lIns="0" bIns="0" rIns="0">
            <a:spAutoFit/>
          </a:bodyPr>
          <a:lstStyle/>
          <a:p>
            <a:pPr>
              <a:lnSpc>
                <a:spcPts val="6892"/>
              </a:lnSpc>
            </a:pPr>
            <a:r>
              <a:rPr lang="en-US" sz="6323" spc="297">
                <a:solidFill>
                  <a:srgbClr val="000000"/>
                </a:solidFill>
                <a:latin typeface="Aileron Regular Bold"/>
              </a:rPr>
              <a:t>No. 1</a:t>
            </a:r>
          </a:p>
          <a:p>
            <a:pPr>
              <a:lnSpc>
                <a:spcPts val="6892"/>
              </a:lnSpc>
            </a:pPr>
            <a:r>
              <a:rPr lang="en-US" sz="6323" spc="297">
                <a:solidFill>
                  <a:srgbClr val="000000"/>
                </a:solidFill>
                <a:latin typeface="Aileron Regular Bold"/>
              </a:rPr>
              <a:t>Pendahuluan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3837" r="13492" b="3837"/>
          <a:stretch>
            <a:fillRect/>
          </a:stretch>
        </p:blipFill>
        <p:spPr>
          <a:xfrm flipH="false" flipV="false" rot="0">
            <a:off x="0" y="-3855689"/>
            <a:ext cx="11595460" cy="8229600"/>
          </a:xfrm>
          <a:prstGeom prst="rect">
            <a:avLst/>
          </a:prstGeom>
        </p:spPr>
      </p:pic>
      <p:sp>
        <p:nvSpPr>
          <p:cNvPr name="TextBox 3" id="3"/>
          <p:cNvSpPr txBox="true"/>
          <p:nvPr/>
        </p:nvSpPr>
        <p:spPr>
          <a:xfrm rot="0">
            <a:off x="12468555" y="1114022"/>
            <a:ext cx="4790745" cy="2390168"/>
          </a:xfrm>
          <a:prstGeom prst="rect">
            <a:avLst/>
          </a:prstGeom>
        </p:spPr>
        <p:txBody>
          <a:bodyPr anchor="t" rtlCol="false" tIns="0" lIns="0" bIns="0" rIns="0">
            <a:spAutoFit/>
          </a:bodyPr>
          <a:lstStyle/>
          <a:p>
            <a:pPr>
              <a:lnSpc>
                <a:spcPts val="9286"/>
              </a:lnSpc>
            </a:pPr>
            <a:r>
              <a:rPr lang="en-US" sz="8520" spc="400">
                <a:solidFill>
                  <a:srgbClr val="000000"/>
                </a:solidFill>
                <a:latin typeface="Aileron Regular Bold"/>
              </a:rPr>
              <a:t>No. 2 </a:t>
            </a:r>
          </a:p>
          <a:p>
            <a:pPr>
              <a:lnSpc>
                <a:spcPts val="9286"/>
              </a:lnSpc>
            </a:pPr>
            <a:r>
              <a:rPr lang="en-US" sz="8520" spc="400">
                <a:solidFill>
                  <a:srgbClr val="000000"/>
                </a:solidFill>
                <a:latin typeface="Aileron Regular Bold"/>
              </a:rPr>
              <a:t>Analisis</a:t>
            </a:r>
          </a:p>
        </p:txBody>
      </p:sp>
      <p:sp>
        <p:nvSpPr>
          <p:cNvPr name="TextBox 4" id="4"/>
          <p:cNvSpPr txBox="true"/>
          <p:nvPr/>
        </p:nvSpPr>
        <p:spPr>
          <a:xfrm rot="0">
            <a:off x="3114005" y="6207617"/>
            <a:ext cx="2226401" cy="1552575"/>
          </a:xfrm>
          <a:prstGeom prst="rect">
            <a:avLst/>
          </a:prstGeom>
        </p:spPr>
        <p:txBody>
          <a:bodyPr anchor="t" rtlCol="false" tIns="0" lIns="0" bIns="0" rIns="0">
            <a:spAutoFit/>
          </a:bodyPr>
          <a:lstStyle/>
          <a:p>
            <a:pPr>
              <a:lnSpc>
                <a:spcPts val="4079"/>
              </a:lnSpc>
            </a:pPr>
            <a:r>
              <a:rPr lang="en-US" sz="3400" spc="125">
                <a:solidFill>
                  <a:srgbClr val="000000"/>
                </a:solidFill>
                <a:latin typeface="Aileron Regular Bold"/>
              </a:rPr>
              <a:t>Identify your topic</a:t>
            </a:r>
          </a:p>
        </p:txBody>
      </p:sp>
      <p:sp>
        <p:nvSpPr>
          <p:cNvPr name="TextBox 5" id="5"/>
          <p:cNvSpPr txBox="true"/>
          <p:nvPr/>
        </p:nvSpPr>
        <p:spPr>
          <a:xfrm rot="0">
            <a:off x="8560062" y="6422246"/>
            <a:ext cx="7816985" cy="1144270"/>
          </a:xfrm>
          <a:prstGeom prst="rect">
            <a:avLst/>
          </a:prstGeom>
        </p:spPr>
        <p:txBody>
          <a:bodyPr anchor="t" rtlCol="false" tIns="0" lIns="0" bIns="0" rIns="0">
            <a:spAutoFit/>
          </a:bodyPr>
          <a:lstStyle/>
          <a:p>
            <a:pPr>
              <a:lnSpc>
                <a:spcPts val="3079"/>
              </a:lnSpc>
            </a:pPr>
            <a:r>
              <a:rPr lang="en-US" sz="2200" spc="43">
                <a:solidFill>
                  <a:srgbClr val="000000"/>
                </a:solidFill>
                <a:latin typeface="Aileron Regular"/>
              </a:rPr>
              <a:t>Dari hasil analisis solusi yang didapatkan dari pembuatan Multiplayer Game Online Rock, Paper, Scissors adalah dengan membuat server/client dengan metode THREAD</a:t>
            </a:r>
          </a:p>
        </p:txBody>
      </p:sp>
      <p:sp>
        <p:nvSpPr>
          <p:cNvPr name="AutoShape 6" id="6"/>
          <p:cNvSpPr/>
          <p:nvPr/>
        </p:nvSpPr>
        <p:spPr>
          <a:xfrm rot="0">
            <a:off x="6026674" y="6945589"/>
            <a:ext cx="1611845" cy="43078"/>
          </a:xfrm>
          <a:prstGeom prst="rect">
            <a:avLst/>
          </a:prstGeom>
          <a:solidFill>
            <a:srgbClr val="000000"/>
          </a:solid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219" t="77742" r="0" b="6416"/>
          <a:stretch>
            <a:fillRect/>
          </a:stretch>
        </p:blipFill>
        <p:spPr>
          <a:xfrm flipH="false" flipV="false" rot="0">
            <a:off x="-163664" y="7402862"/>
            <a:ext cx="18451664" cy="3020008"/>
          </a:xfrm>
          <a:prstGeom prst="rect">
            <a:avLst/>
          </a:prstGeom>
        </p:spPr>
      </p:pic>
      <p:sp>
        <p:nvSpPr>
          <p:cNvPr name="TextBox 3" id="3"/>
          <p:cNvSpPr txBox="true"/>
          <p:nvPr/>
        </p:nvSpPr>
        <p:spPr>
          <a:xfrm rot="0">
            <a:off x="7960804" y="1095375"/>
            <a:ext cx="8433038" cy="995989"/>
          </a:xfrm>
          <a:prstGeom prst="rect">
            <a:avLst/>
          </a:prstGeom>
        </p:spPr>
        <p:txBody>
          <a:bodyPr anchor="t" rtlCol="false" tIns="0" lIns="0" bIns="0" rIns="0">
            <a:spAutoFit/>
          </a:bodyPr>
          <a:lstStyle/>
          <a:p>
            <a:pPr>
              <a:lnSpc>
                <a:spcPts val="7604"/>
              </a:lnSpc>
            </a:pPr>
            <a:r>
              <a:rPr lang="en-US" sz="6976" spc="327">
                <a:solidFill>
                  <a:srgbClr val="000000"/>
                </a:solidFill>
                <a:latin typeface="Aileron Regular Bold"/>
              </a:rPr>
              <a:t>THREAD</a:t>
            </a:r>
          </a:p>
        </p:txBody>
      </p:sp>
      <p:sp>
        <p:nvSpPr>
          <p:cNvPr name="TextBox 4" id="4"/>
          <p:cNvSpPr txBox="true"/>
          <p:nvPr/>
        </p:nvSpPr>
        <p:spPr>
          <a:xfrm rot="0">
            <a:off x="7960804" y="3075306"/>
            <a:ext cx="8360542" cy="2306320"/>
          </a:xfrm>
          <a:prstGeom prst="rect">
            <a:avLst/>
          </a:prstGeom>
        </p:spPr>
        <p:txBody>
          <a:bodyPr anchor="t" rtlCol="false" tIns="0" lIns="0" bIns="0" rIns="0">
            <a:spAutoFit/>
          </a:bodyPr>
          <a:lstStyle/>
          <a:p>
            <a:pPr>
              <a:lnSpc>
                <a:spcPts val="3079"/>
              </a:lnSpc>
            </a:pPr>
            <a:r>
              <a:rPr lang="en-US" sz="2200" spc="43">
                <a:solidFill>
                  <a:srgbClr val="000000"/>
                </a:solidFill>
                <a:latin typeface="Aileron Regular"/>
              </a:rPr>
              <a:t>Thread pada umumnya disebut dengan “light-weight” proses karena sistem operasi membutuhkan lebih sedikit resource yang digunakan untuk membuat dan mengatur thread, dibandingkan dengan membuat dan mengatur proses. Proses akan dibagi – bagi menjadi beberapa sub – sub proses. Sub proses ini disebut dengan Thread.</a:t>
            </a:r>
          </a:p>
        </p:txBody>
      </p:sp>
      <p:sp>
        <p:nvSpPr>
          <p:cNvPr name="TextBox 5" id="5"/>
          <p:cNvSpPr txBox="true"/>
          <p:nvPr/>
        </p:nvSpPr>
        <p:spPr>
          <a:xfrm rot="0">
            <a:off x="1028700" y="1114425"/>
            <a:ext cx="4790745" cy="2390168"/>
          </a:xfrm>
          <a:prstGeom prst="rect">
            <a:avLst/>
          </a:prstGeom>
        </p:spPr>
        <p:txBody>
          <a:bodyPr anchor="t" rtlCol="false" tIns="0" lIns="0" bIns="0" rIns="0">
            <a:spAutoFit/>
          </a:bodyPr>
          <a:lstStyle/>
          <a:p>
            <a:pPr>
              <a:lnSpc>
                <a:spcPts val="9286"/>
              </a:lnSpc>
            </a:pPr>
            <a:r>
              <a:rPr lang="en-US" sz="8520" spc="400">
                <a:solidFill>
                  <a:srgbClr val="000000"/>
                </a:solidFill>
                <a:latin typeface="Aileron Regular Bold"/>
              </a:rPr>
              <a:t>No. 2 </a:t>
            </a:r>
          </a:p>
          <a:p>
            <a:pPr>
              <a:lnSpc>
                <a:spcPts val="9286"/>
              </a:lnSpc>
            </a:pPr>
            <a:r>
              <a:rPr lang="en-US" sz="8520" spc="400">
                <a:solidFill>
                  <a:srgbClr val="000000"/>
                </a:solidFill>
                <a:latin typeface="Aileron Regular Bold"/>
              </a:rPr>
              <a:t>Analisis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028700" y="3505671"/>
            <a:ext cx="6076336" cy="4244500"/>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9144000" y="3505671"/>
            <a:ext cx="4898938" cy="4244500"/>
          </a:xfrm>
          <a:prstGeom prst="rect">
            <a:avLst/>
          </a:prstGeom>
        </p:spPr>
      </p:pic>
      <p:grpSp>
        <p:nvGrpSpPr>
          <p:cNvPr name="Group 4" id="4"/>
          <p:cNvGrpSpPr/>
          <p:nvPr/>
        </p:nvGrpSpPr>
        <p:grpSpPr>
          <a:xfrm rot="0">
            <a:off x="1028700" y="1530404"/>
            <a:ext cx="8627620" cy="1344109"/>
            <a:chOff x="0" y="0"/>
            <a:chExt cx="11503493" cy="1792146"/>
          </a:xfrm>
        </p:grpSpPr>
        <p:sp>
          <p:nvSpPr>
            <p:cNvPr name="TextBox 5" id="5"/>
            <p:cNvSpPr txBox="true"/>
            <p:nvPr/>
          </p:nvSpPr>
          <p:spPr>
            <a:xfrm rot="0">
              <a:off x="0" y="0"/>
              <a:ext cx="11503493" cy="877474"/>
            </a:xfrm>
            <a:prstGeom prst="rect">
              <a:avLst/>
            </a:prstGeom>
          </p:spPr>
          <p:txBody>
            <a:bodyPr anchor="t" rtlCol="false" tIns="0" lIns="0" bIns="0" rIns="0">
              <a:spAutoFit/>
            </a:bodyPr>
            <a:lstStyle/>
            <a:p>
              <a:pPr>
                <a:lnSpc>
                  <a:spcPts val="5220"/>
                </a:lnSpc>
              </a:pPr>
              <a:r>
                <a:rPr lang="en-US" sz="4350" spc="160">
                  <a:solidFill>
                    <a:srgbClr val="000000"/>
                  </a:solidFill>
                  <a:latin typeface="Aileron Regular Bold"/>
                </a:rPr>
                <a:t>Source Code Network</a:t>
              </a:r>
            </a:p>
          </p:txBody>
        </p:sp>
        <p:sp>
          <p:nvSpPr>
            <p:cNvPr name="TextBox 6" id="6"/>
            <p:cNvSpPr txBox="true"/>
            <p:nvPr/>
          </p:nvSpPr>
          <p:spPr>
            <a:xfrm rot="0">
              <a:off x="0" y="1169513"/>
              <a:ext cx="10929802" cy="622633"/>
            </a:xfrm>
            <a:prstGeom prst="rect">
              <a:avLst/>
            </a:prstGeom>
          </p:spPr>
          <p:txBody>
            <a:bodyPr anchor="t" rtlCol="false" tIns="0" lIns="0" bIns="0" rIns="0">
              <a:spAutoFit/>
            </a:bodyPr>
            <a:lstStyle/>
            <a:p>
              <a:pPr>
                <a:lnSpc>
                  <a:spcPts val="3940"/>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028700" y="3190092"/>
            <a:ext cx="5031817" cy="4875657"/>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6579628" y="3190092"/>
            <a:ext cx="5128744" cy="5139905"/>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12354794" y="3201693"/>
            <a:ext cx="4587000" cy="2558351"/>
          </a:xfrm>
          <a:prstGeom prst="rect">
            <a:avLst/>
          </a:prstGeom>
        </p:spPr>
      </p:pic>
      <p:grpSp>
        <p:nvGrpSpPr>
          <p:cNvPr name="Group 5" id="5"/>
          <p:cNvGrpSpPr/>
          <p:nvPr/>
        </p:nvGrpSpPr>
        <p:grpSpPr>
          <a:xfrm rot="0">
            <a:off x="1028700" y="1530404"/>
            <a:ext cx="8627620" cy="1344109"/>
            <a:chOff x="0" y="0"/>
            <a:chExt cx="11503493" cy="1792146"/>
          </a:xfrm>
        </p:grpSpPr>
        <p:sp>
          <p:nvSpPr>
            <p:cNvPr name="TextBox 6" id="6"/>
            <p:cNvSpPr txBox="true"/>
            <p:nvPr/>
          </p:nvSpPr>
          <p:spPr>
            <a:xfrm rot="0">
              <a:off x="0" y="0"/>
              <a:ext cx="11503493" cy="877474"/>
            </a:xfrm>
            <a:prstGeom prst="rect">
              <a:avLst/>
            </a:prstGeom>
          </p:spPr>
          <p:txBody>
            <a:bodyPr anchor="t" rtlCol="false" tIns="0" lIns="0" bIns="0" rIns="0">
              <a:spAutoFit/>
            </a:bodyPr>
            <a:lstStyle/>
            <a:p>
              <a:pPr>
                <a:lnSpc>
                  <a:spcPts val="5220"/>
                </a:lnSpc>
              </a:pPr>
              <a:r>
                <a:rPr lang="en-US" sz="4350" spc="160">
                  <a:solidFill>
                    <a:srgbClr val="000000"/>
                  </a:solidFill>
                  <a:latin typeface="Aileron Regular Bold"/>
                </a:rPr>
                <a:t>Source Code Game</a:t>
              </a:r>
            </a:p>
          </p:txBody>
        </p:sp>
        <p:sp>
          <p:nvSpPr>
            <p:cNvPr name="TextBox 7" id="7"/>
            <p:cNvSpPr txBox="true"/>
            <p:nvPr/>
          </p:nvSpPr>
          <p:spPr>
            <a:xfrm rot="0">
              <a:off x="0" y="1169513"/>
              <a:ext cx="10929802" cy="622633"/>
            </a:xfrm>
            <a:prstGeom prst="rect">
              <a:avLst/>
            </a:prstGeom>
          </p:spPr>
          <p:txBody>
            <a:bodyPr anchor="t" rtlCol="false" tIns="0" lIns="0" bIns="0" rIns="0">
              <a:spAutoFit/>
            </a:bodyPr>
            <a:lstStyle/>
            <a:p>
              <a:pPr>
                <a:lnSpc>
                  <a:spcPts val="3940"/>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DAEhDz-j2c8</dc:identifier>
  <dcterms:modified xsi:type="dcterms:W3CDTF">2011-08-01T06:04:30Z</dcterms:modified>
  <cp:revision>1</cp:revision>
  <dc:title>Multiplayer Online Game Server</dc:title>
</cp:coreProperties>
</file>

<file path=docProps/thumbnail.jpeg>
</file>